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78" r:id="rId5"/>
    <p:sldId id="258" r:id="rId6"/>
    <p:sldId id="269" r:id="rId7"/>
    <p:sldId id="279" r:id="rId8"/>
    <p:sldId id="265" r:id="rId9"/>
    <p:sldId id="266" r:id="rId10"/>
    <p:sldId id="267" r:id="rId11"/>
    <p:sldId id="276" r:id="rId12"/>
    <p:sldId id="271" r:id="rId13"/>
    <p:sldId id="259" r:id="rId14"/>
    <p:sldId id="260" r:id="rId15"/>
    <p:sldId id="261" r:id="rId16"/>
    <p:sldId id="262" r:id="rId17"/>
    <p:sldId id="277" r:id="rId18"/>
    <p:sldId id="263" r:id="rId19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3D5F9-56DC-465C-9C2A-934FB0046C88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ED7BA-B95E-402F-B0B3-0EFE3DAC9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ED7BA-B95E-402F-B0B3-0EFE3DAC99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64080-C98E-4350-9F7E-336DC1B722E8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B46F0-52B9-49D4-A702-FC537783FBB3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94458-7952-4ECD-98B2-608C37A06FF7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3137F-2D2F-4303-9751-1F5F7594E4C5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5B82B-F075-4C32-8CEA-4897BD81212D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26833-807A-447E-B984-5E3B9B1D31E3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63945-1CB4-4540-AF74-AE00C8EA37AA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88A18-6D00-4AA2-88A1-6AEDDCE1A7BD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D874C-E582-4254-9028-65F6B1F7D5CF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3AA22-B16B-401A-8CDE-EE45D186F413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6A376-5FD0-4766-820D-7532E738E497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r-Latn-C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r-Latn-C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054A4B-918B-4D5C-9CF4-51F5A543E798}" type="slidenum">
              <a:rPr lang="sr-Latn-CS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r.wikipedia.org/wiki/%D0%94%D1%80%D0%B2%D0%BE" TargetMode="External"/><Relationship Id="rId13" Type="http://schemas.openxmlformats.org/officeDocument/2006/relationships/hyperlink" Target="http://sr.wikipedia.org/w/index.php?title=%D0%9E%D0%BF%D1%81%D0%B0%D0%B4%D0%BD%D0%B5_%D1%81%D0%BF%D1%80%D0%B0%D0%B2%D0%B5&amp;action=edit&amp;redlink=1" TargetMode="External"/><Relationship Id="rId18" Type="http://schemas.openxmlformats.org/officeDocument/2006/relationships/hyperlink" Target="http://sr.wikipedia.org/wiki/%D0%92%D0%B8%D0%B7%D0%B0%D0%BD%D1%82%D0%B8%D1%98%D1%81%D0%BA%D0%BE_%D1%86%D0%B0%D1%80%D1%81%D1%82%D0%B2%D0%BE" TargetMode="External"/><Relationship Id="rId3" Type="http://schemas.openxmlformats.org/officeDocument/2006/relationships/hyperlink" Target="http://sr.wikipedia.org/wiki/%D0%95%D0%B2%D1%80%D0%BE%D0%BF%D0%B0" TargetMode="External"/><Relationship Id="rId21" Type="http://schemas.openxmlformats.org/officeDocument/2006/relationships/image" Target="../media/image6.jpeg"/><Relationship Id="rId7" Type="http://schemas.openxmlformats.org/officeDocument/2006/relationships/hyperlink" Target="http://sr.wikipedia.org/wiki/%D0%94%D0%BE%D0%BD%D0%B6%D0%BE%D0%BD" TargetMode="External"/><Relationship Id="rId12" Type="http://schemas.openxmlformats.org/officeDocument/2006/relationships/hyperlink" Target="http://sr.wikipedia.org/wiki/%D0%9A%D1%83%D0%BB%D0%B5" TargetMode="External"/><Relationship Id="rId17" Type="http://schemas.openxmlformats.org/officeDocument/2006/relationships/hyperlink" Target="http://sr.wikipedia.org/wiki/%D0%9A%D1%80%D1%81%D1%82%D0%B0%D1%88%D0%B8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sr.wikipedia.org/wiki/%D0%9A%D1%80%D1%81%D1%82%D0%B0%D1%88%D0%BA%D0%B8_%D0%BF%D0%BE%D1%85%D0%BE%D0%B4%D0%B8" TargetMode="Externa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r.wikipedia.org/wiki/XI_%D0%B2%D0%B5%D0%BA" TargetMode="External"/><Relationship Id="rId11" Type="http://schemas.openxmlformats.org/officeDocument/2006/relationships/hyperlink" Target="http://sr.wikipedia.org/w/index.php?title=%D0%93%D1%80%D1%83%D0%B4%D0%BE%D0%B1%D1%80%D0%B0%D0%BD&amp;action=edit&amp;redlink=1" TargetMode="External"/><Relationship Id="rId5" Type="http://schemas.openxmlformats.org/officeDocument/2006/relationships/hyperlink" Target="http://sr.wikipedia.org/wiki/X_%D0%B2%D0%B5%D0%BA" TargetMode="External"/><Relationship Id="rId15" Type="http://schemas.openxmlformats.org/officeDocument/2006/relationships/hyperlink" Target="http://sr.wikipedia.org/wiki/%D0%97%D0%B0%D0%BF%D0%B0%D0%B4%D0%BD%D0%B0_%D0%95%D0%B2%D1%80%D0%BE%D0%BF%D0%B0" TargetMode="External"/><Relationship Id="rId10" Type="http://schemas.openxmlformats.org/officeDocument/2006/relationships/hyperlink" Target="http://sr.wikipedia.org/wiki/%D0%91%D0%B5%D0%B4%D0%B5%D0%BC" TargetMode="External"/><Relationship Id="rId19" Type="http://schemas.openxmlformats.org/officeDocument/2006/relationships/hyperlink" Target="http://sr.wikipedia.org/wiki/%D0%91%D0%BB%D0%B8%D1%81%D0%BA%D0%B8_%D0%B8%D1%81%D1%82%D0%BE%D0%BA" TargetMode="External"/><Relationship Id="rId4" Type="http://schemas.openxmlformats.org/officeDocument/2006/relationships/hyperlink" Target="http://sr.wikipedia.org/wiki/IX_%D0%B2%D0%B5%D0%BA" TargetMode="External"/><Relationship Id="rId9" Type="http://schemas.openxmlformats.org/officeDocument/2006/relationships/hyperlink" Target="http://sr.wikipedia.org/wiki/%D0%9F%D0%B0%D0%BB%D0%B8%D1%81%D0%B0%D0%B4%D0%B0" TargetMode="External"/><Relationship Id="rId14" Type="http://schemas.openxmlformats.org/officeDocument/2006/relationships/hyperlink" Target="http://sr.wikipedia.org/wiki/%D0%A2%D0%BE%D0%B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3600451"/>
          </a:xfrm>
        </p:spPr>
        <p:txBody>
          <a:bodyPr/>
          <a:lstStyle/>
          <a:p>
            <a:r>
              <a:rPr lang="sr-Cyrl-CS" sz="6000" b="1" dirty="0" smtClean="0">
                <a:solidFill>
                  <a:schemeClr val="bg1"/>
                </a:solidFill>
                <a:latin typeface="Times New Roman" pitchFamily="18" charset="0"/>
              </a:rPr>
              <a:t>СРЕДЊОВЕКОВНИ ГРАДОВИ</a:t>
            </a:r>
            <a:endParaRPr lang="sr-Latn-CS" sz="6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9672" y="5517232"/>
            <a:ext cx="6264696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Занаство и трговина су чинили средњовековно насеље градом</a:t>
            </a:r>
            <a:r>
              <a:rPr lang="sr-Cyrl-R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www.danas.rs/upload/images/news/2013/9/18/2302_ocp_w380_h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468052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1.gstatic.com/images?q=tbn:ANd9GcTF_etMFblEpeXZm2aL8zCB2ua3wJOHkpDt0x1kDN2a7883gWsy9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2619375" cy="1743076"/>
          </a:xfrm>
          <a:prstGeom prst="rect">
            <a:avLst/>
          </a:prstGeom>
          <a:noFill/>
        </p:spPr>
      </p:pic>
      <p:pic>
        <p:nvPicPr>
          <p:cNvPr id="13318" name="Picture 6" descr="http://www.artiscenter.com/wp-content/uploads/2013/10/Srednjovekovni-Beogr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76672"/>
            <a:ext cx="4953000" cy="1809751"/>
          </a:xfrm>
          <a:prstGeom prst="rect">
            <a:avLst/>
          </a:prstGeom>
          <a:noFill/>
        </p:spPr>
      </p:pic>
      <p:pic>
        <p:nvPicPr>
          <p:cNvPr id="13320" name="Picture 8" descr="http://upload.wikimedia.org/wikipedia/commons/thumb/5/5a/Crac_des_chevaliers_syria.jpeg/450px-Crac_des_chevaliers_syri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2936"/>
            <a:ext cx="4286250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733256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Крак де </a:t>
            </a:r>
            <a:r>
              <a:rPr lang="ru-RU" b="1" dirty="0" smtClean="0">
                <a:solidFill>
                  <a:schemeClr val="bg1"/>
                </a:solidFill>
              </a:rPr>
              <a:t>Шеваље,крсташка трђава, </a:t>
            </a:r>
            <a:r>
              <a:rPr lang="ru-RU" b="1" dirty="0">
                <a:solidFill>
                  <a:schemeClr val="bg1"/>
                </a:solidFill>
              </a:rPr>
              <a:t>једна од најпознатијих тврђава на </a:t>
            </a:r>
            <a:r>
              <a:rPr lang="ru-RU" b="1" dirty="0" smtClean="0">
                <a:solidFill>
                  <a:schemeClr val="bg1"/>
                </a:solidFill>
              </a:rPr>
              <a:t>свету.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0608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Смедерево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21328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Београд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322" name="Picture 10" descr="https://uciteljicazivota.files.wordpress.com/2012/04/vizanzij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852936"/>
            <a:ext cx="4716016" cy="34563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4048" y="62373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Опсада Цариграда 1204.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.ak.fbcdn.net/sphotos-e.ak/hphotos-ak-xaf1/v/t1.0-9/10511258_539143122882915_3785156057118538985_n.jpg?oh=229f0bf5103c5479e1ee88928ea6ea7a&amp;oe=55057881&amp;__gda__=1427711536_6489688c485c626f53948b6994ea61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620000" cy="5153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Бедеми –тврђаве су штитиле и неке манастире попут Манасије: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campparadisodrage.com/_Media/krizari_osvajaju_grad_zadar_m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095750" cy="3486151"/>
          </a:xfrm>
          <a:prstGeom prst="rect">
            <a:avLst/>
          </a:prstGeom>
          <a:noFill/>
        </p:spPr>
      </p:pic>
      <p:pic>
        <p:nvPicPr>
          <p:cNvPr id="29698" name="Picture 2" descr="http://upload.wikimedia.org/wikipedia/commons/thumb/e/ea/Siege_of_Constantinople.jpg/300px-Siege_of_Constantino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2857500" cy="25812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Опсада града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9702" name="Picture 6" descr="https://www.oneonta.edu/faculty/farberas/arth/Images/ARTH_214images/Manuscripts/Burgundian_Presentation/BN_9087_152v_d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5350" y="476672"/>
            <a:ext cx="4438650" cy="59302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378904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Цариграда 1204.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144000" cy="6408738"/>
          </a:xfrm>
        </p:spPr>
        <p:txBody>
          <a:bodyPr/>
          <a:lstStyle/>
          <a:p>
            <a:r>
              <a:rPr lang="sr-Cyrl-C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Борба за самоуправу</a:t>
            </a:r>
            <a:r>
              <a:rPr lang="sr-Cyrl-C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r>
              <a:rPr lang="sr-Cyrl-CS" sz="2800" b="1" dirty="0">
                <a:latin typeface="Times New Roman" pitchFamily="18" charset="0"/>
              </a:rPr>
              <a:t> У почетку градови су били власништво феудалаца на чијем су поседу настали. </a:t>
            </a:r>
          </a:p>
          <a:p>
            <a:endParaRPr lang="sr-Cyrl-CS" sz="2800" b="1" dirty="0">
              <a:latin typeface="Times New Roman" pitchFamily="18" charset="0"/>
            </a:endParaRPr>
          </a:p>
          <a:p>
            <a:r>
              <a:rPr lang="sr-Cyrl-CS" sz="2800" b="1" dirty="0">
                <a:latin typeface="Times New Roman" pitchFamily="18" charset="0"/>
              </a:rPr>
              <a:t>Временом становници градова су се обогатили и почели борбу за самоуправу (самосталност). У томе су их помагали владари. </a:t>
            </a:r>
          </a:p>
          <a:p>
            <a:endParaRPr lang="sr-Cyrl-CS" sz="2800" b="1" dirty="0">
              <a:latin typeface="Times New Roman" pitchFamily="18" charset="0"/>
            </a:endParaRPr>
          </a:p>
          <a:p>
            <a:r>
              <a:rPr lang="sr-Cyrl-CS" sz="2800" b="1" dirty="0">
                <a:solidFill>
                  <a:schemeClr val="bg1"/>
                </a:solidFill>
                <a:latin typeface="Times New Roman" pitchFamily="18" charset="0"/>
              </a:rPr>
              <a:t>Градови су успели да се ослободе власти феудалаца.</a:t>
            </a:r>
            <a:r>
              <a:rPr lang="sr-Cyrl-CS" sz="2800" b="1" dirty="0">
                <a:latin typeface="Times New Roman" pitchFamily="18" charset="0"/>
              </a:rPr>
              <a:t> Пошто су грађани били слободни у њих су навалили кметови. </a:t>
            </a:r>
            <a:r>
              <a:rPr lang="sr-Cyrl-C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 градовима је</a:t>
            </a:r>
            <a:r>
              <a:rPr lang="sr-Cyrl-CS" sz="2800" b="1" dirty="0">
                <a:solidFill>
                  <a:schemeClr val="bg1"/>
                </a:solidFill>
                <a:latin typeface="Times New Roman" pitchFamily="18" charset="0"/>
              </a:rPr>
              <a:t> успостављено правило да ко у њему живи годину и 1 дан стиче слободу.</a:t>
            </a:r>
            <a:endParaRPr lang="sr-Cyrl-CS" sz="2800" b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6612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i="1" dirty="0" smtClean="0">
                <a:solidFill>
                  <a:schemeClr val="bg1"/>
                </a:solidFill>
              </a:rPr>
              <a:t>Градски ваздух чини човека слободним</a:t>
            </a:r>
            <a:r>
              <a:rPr lang="sr-Cyrl-R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048375"/>
          </a:xfrm>
        </p:spPr>
        <p:txBody>
          <a:bodyPr/>
          <a:lstStyle/>
          <a:p>
            <a:r>
              <a:rPr lang="sr-Cyrl-C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Привреда градова</a:t>
            </a:r>
            <a:r>
              <a:rPr lang="sr-Cyrl-C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r>
              <a:rPr lang="sr-Cyrl-CS" dirty="0">
                <a:latin typeface="Times New Roman" pitchFamily="18" charset="0"/>
              </a:rPr>
              <a:t> </a:t>
            </a:r>
            <a:r>
              <a:rPr lang="sr-Cyrl-CS" b="1" dirty="0">
                <a:latin typeface="Times New Roman" pitchFamily="18" charset="0"/>
              </a:rPr>
              <a:t>најзначајније привредне гране у градовима биле су </a:t>
            </a:r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занатство и трговина</a:t>
            </a:r>
            <a:r>
              <a:rPr lang="sr-Cyrl-CS" b="1" dirty="0">
                <a:latin typeface="Times New Roman" pitchFamily="18" charset="0"/>
              </a:rPr>
              <a:t>. </a:t>
            </a:r>
          </a:p>
          <a:p>
            <a:endParaRPr lang="sr-Cyrl-CS" b="1" dirty="0">
              <a:latin typeface="Times New Roman" pitchFamily="18" charset="0"/>
            </a:endParaRPr>
          </a:p>
          <a:p>
            <a:r>
              <a:rPr lang="sr-Cyrl-CS" b="1" dirty="0">
                <a:latin typeface="Times New Roman" pitchFamily="18" charset="0"/>
              </a:rPr>
              <a:t>Од заната највише је било ковача, кожара, обућара, тесара и столара. </a:t>
            </a:r>
          </a:p>
          <a:p>
            <a:endParaRPr lang="sr-Cyrl-CS" b="1" dirty="0">
              <a:latin typeface="Times New Roman" pitchFamily="18" charset="0"/>
            </a:endParaRPr>
          </a:p>
          <a:p>
            <a:r>
              <a:rPr lang="sr-Cyrl-CS" b="1" dirty="0">
                <a:latin typeface="Times New Roman" pitchFamily="18" charset="0"/>
              </a:rPr>
              <a:t>Занатска </a:t>
            </a:r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радионица</a:t>
            </a:r>
            <a:r>
              <a:rPr lang="sr-Cyrl-CS" b="1" dirty="0">
                <a:latin typeface="Times New Roman" pitchFamily="18" charset="0"/>
              </a:rPr>
              <a:t> имала је 3 до 5 радника, од којих је </a:t>
            </a:r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sr-Cyrl-CS" b="1" dirty="0">
                <a:latin typeface="Times New Roman" pitchFamily="18" charset="0"/>
              </a:rPr>
              <a:t> био главни </a:t>
            </a:r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мајстор</a:t>
            </a:r>
            <a:r>
              <a:rPr lang="sr-Cyrl-CS" b="1" dirty="0">
                <a:latin typeface="Times New Roman" pitchFamily="18" charset="0"/>
              </a:rPr>
              <a:t> и газда, </a:t>
            </a:r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sr-Cyrl-CS" b="1" dirty="0">
                <a:latin typeface="Times New Roman" pitchFamily="18" charset="0"/>
              </a:rPr>
              <a:t> је био </a:t>
            </a:r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помоћник – калфа </a:t>
            </a:r>
            <a:r>
              <a:rPr lang="sr-Cyrl-CS" b="1" dirty="0">
                <a:latin typeface="Times New Roman" pitchFamily="18" charset="0"/>
              </a:rPr>
              <a:t>и </a:t>
            </a:r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sr-Cyrl-CS" b="1" dirty="0">
                <a:latin typeface="Times New Roman" pitchFamily="18" charset="0"/>
              </a:rPr>
              <a:t> је </a:t>
            </a:r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учио занат – шегрт</a:t>
            </a:r>
            <a:r>
              <a:rPr lang="sr-Cyrl-CS" b="1" dirty="0">
                <a:latin typeface="Times New Roman" pitchFamily="18" charset="0"/>
              </a:rPr>
              <a:t>.</a:t>
            </a:r>
            <a:endParaRPr lang="sr-Cyrl-CS" b="1" u="sng" dirty="0">
              <a:latin typeface="Times New Roman" pitchFamily="18" charset="0"/>
            </a:endParaRPr>
          </a:p>
          <a:p>
            <a:endParaRPr lang="sr-Latn-C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sr-Cyrl-C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Еснафи или цехови</a:t>
            </a:r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 су удружења занатлија исте струке. </a:t>
            </a:r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</a:rPr>
              <a:t>Старали су се о производњи.</a:t>
            </a:r>
          </a:p>
          <a:p>
            <a:r>
              <a:rPr lang="sr-Cyrl-CS" b="1" smtClean="0">
                <a:solidFill>
                  <a:schemeClr val="bg1"/>
                </a:solidFill>
                <a:latin typeface="Times New Roman" pitchFamily="18" charset="0"/>
              </a:rPr>
              <a:t>Сваки </a:t>
            </a:r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</a:rPr>
              <a:t>еснаф је имао своју заставу, печат и симбол.</a:t>
            </a:r>
            <a:endParaRPr lang="sr-Cyrl-CS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sr-Cyrl-CS" b="1" dirty="0">
                <a:latin typeface="Times New Roman" pitchFamily="18" charset="0"/>
              </a:rPr>
              <a:t>Еснафи су одређивали правила и стандарде производње, цене, помагали су оболеле и остареле занатлије, породице занатлија који су умрли, одређивали су време трајања шегртовог и калфиног стажа и учествовали су у одбрани града.</a:t>
            </a:r>
          </a:p>
          <a:p>
            <a:endParaRPr lang="sr-Latn-CS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endParaRPr lang="sr-Cyrl-CS" b="1">
              <a:latin typeface="Times New Roman" pitchFamily="18" charset="0"/>
            </a:endParaRPr>
          </a:p>
          <a:p>
            <a:endParaRPr lang="sr-Cyrl-CS" b="1">
              <a:latin typeface="Times New Roman" pitchFamily="18" charset="0"/>
            </a:endParaRPr>
          </a:p>
          <a:p>
            <a:r>
              <a:rPr lang="sr-Cyrl-CS" b="1">
                <a:latin typeface="Times New Roman" pitchFamily="18" charset="0"/>
              </a:rPr>
              <a:t>Градски трговци имали су своје радње у граду, а трговали су и у другим градовима. </a:t>
            </a:r>
          </a:p>
          <a:p>
            <a:endParaRPr lang="sr-Cyrl-CS" b="1">
              <a:latin typeface="Times New Roman" pitchFamily="18" charset="0"/>
            </a:endParaRPr>
          </a:p>
          <a:p>
            <a:r>
              <a:rPr lang="sr-Cyrl-CS" b="1">
                <a:latin typeface="Times New Roman" pitchFamily="18" charset="0"/>
              </a:rPr>
              <a:t>У градовима су често одржавани сајмови и вашари.</a:t>
            </a:r>
          </a:p>
          <a:p>
            <a:endParaRPr lang="sr-Latn-CS" b="1">
              <a:latin typeface="Times New Roman" pitchFamily="18" charset="0"/>
            </a:endParaRPr>
          </a:p>
          <a:p>
            <a:endParaRPr lang="sr-Latn-CS"/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litikin-zabavnik.rs/pz/sites/default/files/3178/slik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6408712" cy="43624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566124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Средњовековна пијаца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Градови</a:t>
            </a:r>
            <a:r>
              <a:rPr lang="sr-Cyrl-CS" b="1" dirty="0">
                <a:latin typeface="Times New Roman" pitchFamily="18" charset="0"/>
              </a:rPr>
              <a:t> су постали и </a:t>
            </a:r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културнии центри </a:t>
            </a:r>
            <a:r>
              <a:rPr lang="sr-Cyrl-CS" b="1" dirty="0">
                <a:latin typeface="Times New Roman" pitchFamily="18" charset="0"/>
              </a:rPr>
              <a:t>Европе, јер су у њима осниване школе и универзитети.</a:t>
            </a:r>
          </a:p>
          <a:p>
            <a:endParaRPr lang="sr-Cyrl-CS" b="1" dirty="0">
              <a:latin typeface="Times New Roman" pitchFamily="18" charset="0"/>
            </a:endParaRPr>
          </a:p>
          <a:p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Значај градова </a:t>
            </a:r>
            <a:r>
              <a:rPr lang="sr-Cyrl-CS" b="1" dirty="0">
                <a:latin typeface="Times New Roman" pitchFamily="18" charset="0"/>
              </a:rPr>
              <a:t>је у томешто су из њих настали данашњи градови и што је градско </a:t>
            </a:r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слободно становништво </a:t>
            </a:r>
            <a:r>
              <a:rPr lang="sr-Cyrl-CS" b="1" dirty="0">
                <a:latin typeface="Times New Roman" pitchFamily="18" charset="0"/>
              </a:rPr>
              <a:t>касније </a:t>
            </a:r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утицало на рушење феудалних односа</a:t>
            </a:r>
            <a:r>
              <a:rPr lang="sr-Cyrl-CS" b="1" dirty="0">
                <a:latin typeface="Times New Roman" pitchFamily="18" charset="0"/>
              </a:rPr>
              <a:t>.</a:t>
            </a:r>
            <a:endParaRPr lang="sr-Latn-CS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anubeogradu.rs/wp-content/uploads/2012/10/beograd-breg-za-razmisljan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62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60350"/>
            <a:ext cx="8229600" cy="6337300"/>
          </a:xfrm>
        </p:spPr>
        <p:txBody>
          <a:bodyPr/>
          <a:lstStyle/>
          <a:p>
            <a:r>
              <a:rPr lang="sr-Cyrl-C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 раном средњем веку </a:t>
            </a:r>
            <a:r>
              <a:rPr lang="sr-Cyrl-C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градова</a:t>
            </a:r>
            <a:r>
              <a:rPr lang="sr-Latn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</a:rPr>
              <a:t>западној Европи</a:t>
            </a:r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sr-Cyrl-C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скоро и да није било, јер су старе</a:t>
            </a:r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 градове варвари </a:t>
            </a:r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</a:rPr>
              <a:t>срушили. </a:t>
            </a:r>
            <a:endParaRPr lang="sr-Cyrl-CS" b="1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sr-Cyrl-CS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У 12. веку због пораста броја становника настају градови.</a:t>
            </a:r>
          </a:p>
          <a:p>
            <a:endParaRPr lang="sr-Cyrl-CS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sr-Cyrl-C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sr-Cyrl-CS" b="1" dirty="0">
                <a:latin typeface="Times New Roman" pitchFamily="18" charset="0"/>
              </a:rPr>
              <a:t>Градови настају на местима некадашњих градова, раскрсницама важних путева, ушћима река, поред манастира, на неприступачним местима.</a:t>
            </a:r>
            <a:endParaRPr lang="sr-Cyrl-CS" b="1" u="sng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Замак Бодиам, Енглеска, XIV век.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scontent-vie1-1.xx.fbcdn.net/hphotos-xpt1/v/t1.0-9/11892098_625071507595278_1999534526537305099_n.jpg?oh=43f0849e9f22e2db3705c64d15800d9c&amp;oe=56361E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4847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640"/>
            <a:ext cx="8892480" cy="593752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Cyrl-C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Изглед града:</a:t>
            </a:r>
            <a:r>
              <a:rPr lang="sr-Cyrl-C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sr-Cyrl-CS" sz="2800" b="1" dirty="0">
                <a:latin typeface="Times New Roman" pitchFamily="18" charset="0"/>
              </a:rPr>
              <a:t>градови су били оивичени високим и дебелим зидинама са </a:t>
            </a:r>
            <a:r>
              <a:rPr lang="sr-Cyrl-CS" sz="2800" b="1" dirty="0" smtClean="0">
                <a:latin typeface="Times New Roman" pitchFamily="18" charset="0"/>
              </a:rPr>
              <a:t>кулама (бедеми), </a:t>
            </a:r>
            <a:r>
              <a:rPr lang="sr-Cyrl-CS" sz="2800" b="1" dirty="0">
                <a:latin typeface="Times New Roman" pitchFamily="18" charset="0"/>
              </a:rPr>
              <a:t>око којих је био канал са </a:t>
            </a:r>
            <a:r>
              <a:rPr lang="sr-Cyrl-CS" sz="2800" b="1" dirty="0" smtClean="0">
                <a:latin typeface="Times New Roman" pitchFamily="18" charset="0"/>
              </a:rPr>
              <a:t>водом=</a:t>
            </a:r>
            <a:r>
              <a:rPr lang="sr-Cyrl-CS" sz="2800" b="1" dirty="0" smtClean="0">
                <a:solidFill>
                  <a:schemeClr val="bg1"/>
                </a:solidFill>
                <a:latin typeface="Times New Roman" pitchFamily="18" charset="0"/>
              </a:rPr>
              <a:t>тврђава</a:t>
            </a:r>
            <a:r>
              <a:rPr lang="sr-Cyrl-CS" sz="2800" b="1" dirty="0" smtClean="0"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sr-Cyrl-CS" sz="28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r-Cyrl-CS" sz="2800" b="1" dirty="0" smtClean="0">
                <a:solidFill>
                  <a:schemeClr val="bg1"/>
                </a:solidFill>
                <a:latin typeface="Times New Roman" pitchFamily="18" charset="0"/>
              </a:rPr>
              <a:t>Бедеми</a:t>
            </a:r>
            <a:r>
              <a:rPr lang="sr-Cyrl-CS" sz="2800" b="1" dirty="0" smtClean="0">
                <a:latin typeface="Times New Roman" pitchFamily="18" charset="0"/>
              </a:rPr>
              <a:t> су служили за одбрану.До проналаска топова са барутним пуњењем у 15.веку, становници града су били безбедни.</a:t>
            </a:r>
            <a:endParaRPr lang="sr-Latn-CS" sz="28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r-Latn-C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r-Cyrl-CS" sz="2800" b="1" dirty="0">
                <a:latin typeface="Times New Roman" pitchFamily="18" charset="0"/>
              </a:rPr>
              <a:t>У град се улазило преко покретног моста. </a:t>
            </a:r>
          </a:p>
          <a:p>
            <a:pPr>
              <a:lnSpc>
                <a:spcPct val="80000"/>
              </a:lnSpc>
            </a:pPr>
            <a:endParaRPr lang="sr-Cyrl-CS" sz="28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r-Cyrl-CS" sz="2800" b="1" dirty="0">
                <a:latin typeface="Times New Roman" pitchFamily="18" charset="0"/>
              </a:rPr>
              <a:t>Унутар града улице су биле уске, вијугаве и мрачне, често се завршавајући ћорсокаком</a:t>
            </a:r>
            <a:r>
              <a:rPr lang="sr-Cyrl-CS" sz="2800" dirty="0" smtClean="0">
                <a:latin typeface="Times New Roman" pitchFamily="18" charset="0"/>
              </a:rPr>
              <a:t>.</a:t>
            </a:r>
            <a:endParaRPr lang="sr-Cyrl-C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r-Cyrl-CS" sz="2800" b="1" dirty="0">
                <a:solidFill>
                  <a:schemeClr val="bg1"/>
                </a:solidFill>
                <a:latin typeface="Times New Roman" pitchFamily="18" charset="0"/>
              </a:rPr>
              <a:t>У центру града </a:t>
            </a:r>
            <a:r>
              <a:rPr lang="sr-Cyrl-CS" sz="2800" b="1" dirty="0">
                <a:latin typeface="Times New Roman" pitchFamily="18" charset="0"/>
              </a:rPr>
              <a:t>налазио се </a:t>
            </a:r>
            <a:r>
              <a:rPr lang="sr-Cyrl-CS" sz="2800" b="1" dirty="0">
                <a:solidFill>
                  <a:schemeClr val="bg1"/>
                </a:solidFill>
                <a:latin typeface="Times New Roman" pitchFamily="18" charset="0"/>
              </a:rPr>
              <a:t>трг</a:t>
            </a:r>
            <a:r>
              <a:rPr lang="sr-Cyrl-CS" sz="2800" b="1" dirty="0">
                <a:latin typeface="Times New Roman" pitchFamily="18" charset="0"/>
              </a:rPr>
              <a:t> где су били </a:t>
            </a:r>
            <a:r>
              <a:rPr lang="sr-Cyrl-CS" sz="2600" b="1" dirty="0">
                <a:latin typeface="Times New Roman" pitchFamily="18" charset="0"/>
              </a:rPr>
              <a:t>градска кућа – већница, црква, трговачке и занатске радње и пијаца. У граду је владала велика нехигијена, па су градови били изворишта заразних болести (куге и колере).</a:t>
            </a:r>
            <a:endParaRPr lang="sr-Cyrl-CS" sz="2600" b="1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sr-Latn-CS" sz="2800" dirty="0"/>
          </a:p>
          <a:p>
            <a:pPr>
              <a:lnSpc>
                <a:spcPct val="80000"/>
              </a:lnSpc>
            </a:pPr>
            <a:endParaRPr lang="sr-Latn-CS" sz="2800" dirty="0"/>
          </a:p>
        </p:txBody>
      </p:sp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8892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Утврђења </a:t>
            </a:r>
            <a:r>
              <a:rPr lang="ru-RU" b="1" dirty="0">
                <a:solidFill>
                  <a:schemeClr val="bg1"/>
                </a:solidFill>
              </a:rPr>
              <a:t>у </a:t>
            </a:r>
            <a:r>
              <a:rPr lang="ru-RU" b="1" dirty="0">
                <a:solidFill>
                  <a:schemeClr val="bg1"/>
                </a:solidFill>
                <a:hlinkClick r:id="rId3" tooltip="Европа"/>
              </a:rPr>
              <a:t>Европи</a:t>
            </a:r>
            <a:r>
              <a:rPr lang="ru-RU" b="1" dirty="0">
                <a:solidFill>
                  <a:schemeClr val="bg1"/>
                </a:solidFill>
              </a:rPr>
              <a:t> су се у почетку, током </a:t>
            </a:r>
            <a:r>
              <a:rPr lang="ru-RU" b="1" dirty="0">
                <a:solidFill>
                  <a:schemeClr val="bg1"/>
                </a:solidFill>
                <a:hlinkClick r:id="rId4" tooltip="IX век"/>
              </a:rPr>
              <a:t>IX</a:t>
            </a:r>
            <a:r>
              <a:rPr lang="ru-RU" b="1" dirty="0">
                <a:solidFill>
                  <a:schemeClr val="bg1"/>
                </a:solidFill>
              </a:rPr>
              <a:t>, </a:t>
            </a:r>
            <a:r>
              <a:rPr lang="ru-RU" b="1" dirty="0">
                <a:solidFill>
                  <a:schemeClr val="bg1"/>
                </a:solidFill>
                <a:hlinkClick r:id="rId5" tooltip="X век"/>
              </a:rPr>
              <a:t>X</a:t>
            </a:r>
            <a:r>
              <a:rPr lang="ru-RU" b="1" dirty="0">
                <a:solidFill>
                  <a:schemeClr val="bg1"/>
                </a:solidFill>
              </a:rPr>
              <a:t> и </a:t>
            </a:r>
            <a:r>
              <a:rPr lang="ru-RU" b="1" dirty="0">
                <a:solidFill>
                  <a:schemeClr val="bg1"/>
                </a:solidFill>
                <a:hlinkClick r:id="rId6" tooltip="XI век"/>
              </a:rPr>
              <a:t>XI века</a:t>
            </a:r>
            <a:r>
              <a:rPr lang="ru-RU" b="1" dirty="0">
                <a:solidFill>
                  <a:schemeClr val="bg1"/>
                </a:solidFill>
              </a:rPr>
              <a:t>, углавном сводила на усамљени </a:t>
            </a:r>
            <a:r>
              <a:rPr lang="ru-RU" b="1" dirty="0">
                <a:solidFill>
                  <a:schemeClr val="bg1"/>
                </a:solidFill>
                <a:hlinkClick r:id="rId7" tooltip="Донжон"/>
              </a:rPr>
              <a:t>Донжон</a:t>
            </a:r>
            <a:r>
              <a:rPr lang="ru-RU" b="1" dirty="0">
                <a:solidFill>
                  <a:schemeClr val="bg1"/>
                </a:solidFill>
              </a:rPr>
              <a:t>, који је у ранијем периоду био грађен од </a:t>
            </a:r>
            <a:r>
              <a:rPr lang="ru-RU" b="1" dirty="0">
                <a:solidFill>
                  <a:schemeClr val="bg1"/>
                </a:solidFill>
                <a:hlinkClick r:id="rId8" tooltip="Дрво"/>
              </a:rPr>
              <a:t>дрвета</a:t>
            </a:r>
            <a:r>
              <a:rPr lang="ru-RU" b="1" dirty="0">
                <a:solidFill>
                  <a:schemeClr val="bg1"/>
                </a:solidFill>
              </a:rPr>
              <a:t>, да би га тек касније заменио камен. Око Донжона налазиле су се и пропратне зграде за војну посаду, послугу, храну итд. Немирна времена у средњем веку створила су потребу да се и те остале зграде заштите, тако да се од </a:t>
            </a:r>
            <a:endParaRPr lang="sr-Latn-R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  <a:hlinkClick r:id="rId5" tooltip="X век"/>
              </a:rPr>
              <a:t>X </a:t>
            </a:r>
            <a:r>
              <a:rPr lang="ru-RU" b="1" dirty="0">
                <a:solidFill>
                  <a:schemeClr val="bg1"/>
                </a:solidFill>
                <a:hlinkClick r:id="rId5" tooltip="X век"/>
              </a:rPr>
              <a:t>века</a:t>
            </a:r>
            <a:r>
              <a:rPr lang="ru-RU" b="1" dirty="0">
                <a:solidFill>
                  <a:schemeClr val="bg1"/>
                </a:solidFill>
              </a:rPr>
              <a:t> почињу јављати прво дрвене </a:t>
            </a:r>
            <a:r>
              <a:rPr lang="ru-RU" b="1" dirty="0">
                <a:solidFill>
                  <a:schemeClr val="bg1"/>
                </a:solidFill>
                <a:hlinkClick r:id="rId9" tooltip="Палисада"/>
              </a:rPr>
              <a:t>палисаде</a:t>
            </a:r>
            <a:r>
              <a:rPr lang="ru-RU" b="1" dirty="0">
                <a:solidFill>
                  <a:schemeClr val="bg1"/>
                </a:solidFill>
              </a:rPr>
              <a:t>, а потом и прави </a:t>
            </a:r>
            <a:r>
              <a:rPr lang="ru-RU" b="1" dirty="0" smtClean="0">
                <a:solidFill>
                  <a:schemeClr val="bg1"/>
                </a:solidFill>
              </a:rPr>
              <a:t>камени </a:t>
            </a:r>
            <a:r>
              <a:rPr lang="sr-Latn-RS" b="1" dirty="0" smtClean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bg1"/>
                </a:solidFill>
                <a:hlinkClick r:id="rId10" tooltip="Бедем"/>
              </a:rPr>
              <a:t>бедеми</a:t>
            </a:r>
            <a:r>
              <a:rPr lang="ru-RU" b="1" dirty="0">
                <a:solidFill>
                  <a:schemeClr val="bg1"/>
                </a:solidFill>
              </a:rPr>
              <a:t> са </a:t>
            </a:r>
            <a:r>
              <a:rPr lang="ru-RU" b="1" dirty="0">
                <a:solidFill>
                  <a:schemeClr val="bg1"/>
                </a:solidFill>
                <a:hlinkClick r:id="rId11" tooltip="Грудобран (страница не постоји)"/>
              </a:rPr>
              <a:t>грудобраном</a:t>
            </a:r>
            <a:r>
              <a:rPr lang="ru-RU" b="1" dirty="0">
                <a:solidFill>
                  <a:schemeClr val="bg1"/>
                </a:solidFill>
              </a:rPr>
              <a:t>. Последњи стадијум у развоју утврђења у представља додавање додатних кула на бедеме чиме се повећавала одбрамбрена моћ целокупне тврђаве. Паралелно са развојем утврђења развијале су се и </a:t>
            </a:r>
            <a:r>
              <a:rPr lang="ru-RU" b="1" dirty="0">
                <a:solidFill>
                  <a:schemeClr val="bg1"/>
                </a:solidFill>
                <a:hlinkClick r:id="rId12" tooltip="Куле"/>
              </a:rPr>
              <a:t>куле</a:t>
            </a:r>
            <a:r>
              <a:rPr lang="ru-RU" b="1" dirty="0">
                <a:solidFill>
                  <a:schemeClr val="bg1"/>
                </a:solidFill>
              </a:rPr>
              <a:t> на њима, које су временом постајале све јаче и веће, да би у последњој фази могле да на себи носе мање </a:t>
            </a:r>
            <a:r>
              <a:rPr lang="ru-RU" b="1" dirty="0">
                <a:solidFill>
                  <a:schemeClr val="bg1"/>
                </a:solidFill>
                <a:hlinkClick r:id="rId13" tooltip="Опсадне справе (страница не постоји)"/>
              </a:rPr>
              <a:t>опсадне справе</a:t>
            </a:r>
            <a:r>
              <a:rPr lang="ru-RU" b="1" dirty="0">
                <a:solidFill>
                  <a:schemeClr val="bg1"/>
                </a:solidFill>
              </a:rPr>
              <a:t> и најраније </a:t>
            </a:r>
            <a:r>
              <a:rPr lang="ru-RU" b="1" dirty="0">
                <a:solidFill>
                  <a:schemeClr val="bg1"/>
                </a:solidFill>
                <a:hlinkClick r:id="rId14" tooltip="Топ"/>
              </a:rPr>
              <a:t>топове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Прекретницу у фортификационој </a:t>
            </a:r>
            <a:r>
              <a:rPr lang="ru-RU" b="1" dirty="0" smtClean="0">
                <a:solidFill>
                  <a:schemeClr val="bg1"/>
                </a:solidFill>
              </a:rPr>
              <a:t>архитектури</a:t>
            </a: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>
                <a:solidFill>
                  <a:schemeClr val="bg1"/>
                </a:solidFill>
                <a:hlinkClick r:id="rId15" tooltip="Западна Европа"/>
              </a:rPr>
              <a:t>западне Европе</a:t>
            </a:r>
            <a:r>
              <a:rPr lang="ru-RU" b="1" dirty="0">
                <a:solidFill>
                  <a:schemeClr val="bg1"/>
                </a:solidFill>
              </a:rPr>
              <a:t> чине </a:t>
            </a:r>
            <a:r>
              <a:rPr lang="ru-RU" b="1" dirty="0">
                <a:solidFill>
                  <a:schemeClr val="bg1"/>
                </a:solidFill>
                <a:hlinkClick r:id="rId16" tooltip="Крсташки походи"/>
              </a:rPr>
              <a:t>крсташки походи</a:t>
            </a:r>
            <a:r>
              <a:rPr lang="ru-RU" b="1" dirty="0">
                <a:solidFill>
                  <a:schemeClr val="bg1"/>
                </a:solidFill>
              </a:rPr>
              <a:t> са </a:t>
            </a:r>
            <a:r>
              <a:rPr lang="ru-RU" b="1" dirty="0" smtClean="0">
                <a:solidFill>
                  <a:schemeClr val="bg1"/>
                </a:solidFill>
              </a:rPr>
              <a:t>којих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се </a:t>
            </a:r>
            <a:r>
              <a:rPr lang="ru-RU" b="1" dirty="0">
                <a:solidFill>
                  <a:schemeClr val="bg1"/>
                </a:solidFill>
                <a:hlinkClick r:id="rId17" tooltip="Крсташи"/>
              </a:rPr>
              <a:t>крсташи</a:t>
            </a:r>
            <a:r>
              <a:rPr lang="ru-RU" b="1" dirty="0">
                <a:solidFill>
                  <a:schemeClr val="bg1"/>
                </a:solidFill>
              </a:rPr>
              <a:t> враћају доносећи вести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приче и податке о </a:t>
            </a:r>
            <a:r>
              <a:rPr lang="ru-RU" b="1" dirty="0" smtClean="0">
                <a:solidFill>
                  <a:schemeClr val="bg1"/>
                </a:solidFill>
              </a:rPr>
              <a:t>великим каменим утврђењима</a:t>
            </a: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>
                <a:solidFill>
                  <a:schemeClr val="bg1"/>
                </a:solidFill>
                <a:hlinkClick r:id="rId18" tooltip="Византијско царство"/>
              </a:rPr>
              <a:t>Византије</a:t>
            </a:r>
            <a:r>
              <a:rPr lang="ru-RU" b="1" dirty="0">
                <a:solidFill>
                  <a:schemeClr val="bg1"/>
                </a:solidFill>
              </a:rPr>
              <a:t> и </a:t>
            </a:r>
            <a:r>
              <a:rPr lang="ru-RU" b="1" dirty="0">
                <a:solidFill>
                  <a:schemeClr val="bg1"/>
                </a:solidFill>
                <a:hlinkClick r:id="rId19" tooltip="Блиски исток"/>
              </a:rPr>
              <a:t>Блиског истока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Развој тврђава у средњем веку</a:t>
            </a:r>
          </a:p>
          <a:p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6372200" y="6165304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8" name="Picture 4" descr="https://encrypted-tbn2.gstatic.com/images?q=tbn:ANd9GcRWYnnYW354AMVeu0TKoKbKLx9eau3zipzDGBhXyWVmi3szONmkyA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72200" y="3933056"/>
            <a:ext cx="2771800" cy="2924944"/>
          </a:xfrm>
          <a:prstGeom prst="rect">
            <a:avLst/>
          </a:prstGeom>
          <a:noFill/>
        </p:spPr>
      </p:pic>
      <p:pic>
        <p:nvPicPr>
          <p:cNvPr id="14338" name="Picture 2" descr="https://encrypted-tbn3.gstatic.com/images?q=tbn:ANd9GcSrdkgtHUQor175SI1XAb4WvdFujpH77vl0NOqS7WsTftbiCFA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7905" y="5301208"/>
            <a:ext cx="2160240" cy="15567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32240" y="40050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Донжон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20880" cy="49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54452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Крушевац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Изглед средњовековног града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5949280"/>
            <a:ext cx="82809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</a:rPr>
              <a:t>Бедеми –утврђени зидови са кулама су служили за одбрану</a:t>
            </a:r>
            <a:endParaRPr lang="en-US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medieval-walled-t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219950" cy="4254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404664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Изглед средњовековног града</a:t>
            </a:r>
          </a:p>
          <a:p>
            <a:endParaRPr lang="sr-Latn-C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6093296"/>
            <a:ext cx="810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Бедеми –утврђени зидови са кулама су служили за одбрану.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User\Desktop\Слике за презентације\1902086_609952882411627_1796921640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3012594" cy="4653135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0"/>
            <a:ext cx="5080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9552" y="472514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Соко град,код Љубовије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234888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Маглич у Долини Јоргована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User\Desktop\Слике за презентације\1798364_613020568771525_116665259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1352" y="2996952"/>
            <a:ext cx="5832648" cy="36724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08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Цариград</a:t>
            </a:r>
            <a:endParaRPr lang="en-US" b="1" dirty="0"/>
          </a:p>
        </p:txBody>
      </p:sp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538</Words>
  <Application>Microsoft Office PowerPoint</Application>
  <PresentationFormat>On-screen Show (4:3)</PresentationFormat>
  <Paragraphs>65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СРЕДЊОВЕКОВНИ ГРАДОВИ</vt:lpstr>
      <vt:lpstr>Slide 2</vt:lpstr>
      <vt:lpstr>Slide 3</vt:lpstr>
      <vt:lpstr>Замак Бодиам, Енглеска, XIV век.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СРЕДЊОВЕКОВНИ ГРАДОВИ</dc:title>
  <dc:creator>CS</dc:creator>
  <cp:lastModifiedBy>Dudovica Dudovica</cp:lastModifiedBy>
  <cp:revision>32</cp:revision>
  <dcterms:created xsi:type="dcterms:W3CDTF">2013-12-02T21:17:48Z</dcterms:created>
  <dcterms:modified xsi:type="dcterms:W3CDTF">2017-01-11T07:36:03Z</dcterms:modified>
</cp:coreProperties>
</file>